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79" r:id="rId4"/>
    <p:sldId id="271" r:id="rId5"/>
    <p:sldId id="280" r:id="rId6"/>
    <p:sldId id="272" r:id="rId7"/>
    <p:sldId id="284" r:id="rId8"/>
    <p:sldId id="273" r:id="rId9"/>
    <p:sldId id="281" r:id="rId10"/>
    <p:sldId id="270" r:id="rId11"/>
    <p:sldId id="282" r:id="rId12"/>
    <p:sldId id="286" r:id="rId13"/>
    <p:sldId id="275" r:id="rId14"/>
    <p:sldId id="276" r:id="rId15"/>
    <p:sldId id="285" r:id="rId16"/>
    <p:sldId id="277" r:id="rId17"/>
    <p:sldId id="278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grmaharashtra.gov.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329268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DVOT-Yogesh" pitchFamily="2" charset="0"/>
                <a:cs typeface="DVOT-Yogesh" pitchFamily="2" charset="0"/>
              </a:rPr>
              <a:t>महाराष्ट्र</a:t>
            </a:r>
            <a:r>
              <a:rPr lang="en-US" sz="3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latin typeface="DVOT-Yogesh" pitchFamily="2" charset="0"/>
                <a:cs typeface="DVOT-Yogesh" pitchFamily="2" charset="0"/>
              </a:rPr>
              <a:t>शासन</a:t>
            </a:r>
            <a:r>
              <a:rPr lang="en-US" sz="3200" b="1" dirty="0" smtClean="0">
                <a:latin typeface="DVOT-Yogesh" pitchFamily="2" charset="0"/>
                <a:cs typeface="DVOT-Yogesh" pitchFamily="2" charset="0"/>
              </a:rPr>
              <a:t>     </a:t>
            </a:r>
            <a:endParaRPr lang="en-US" sz="32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57298"/>
            <a:ext cx="8229600" cy="4738702"/>
          </a:xfrm>
        </p:spPr>
        <p:txBody>
          <a:bodyPr>
            <a:noAutofit/>
          </a:bodyPr>
          <a:lstStyle/>
          <a:p>
            <a:pPr algn="ctr"/>
            <a:endParaRPr lang="en-US" sz="2800" b="1" dirty="0" smtClean="0"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800" b="1" dirty="0" smtClean="0"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800" b="1" dirty="0" smtClean="0">
              <a:latin typeface="DVOT-Yogesh" pitchFamily="2" charset="0"/>
              <a:cs typeface="DVOT-Yogesh" pitchFamily="2" charset="0"/>
            </a:endParaRPr>
          </a:p>
          <a:p>
            <a:pPr algn="ctr"/>
            <a:r>
              <a:rPr lang="en-US" sz="2800" b="1" dirty="0" err="1" smtClean="0"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US" sz="2800" b="1" dirty="0" smtClean="0"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800" b="1" dirty="0" err="1" smtClean="0"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US" sz="28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800" b="1" dirty="0" err="1" smtClean="0">
                <a:latin typeface="DVOT-Yogesh" pitchFamily="2" charset="0"/>
                <a:cs typeface="DVOT-Yogesh" pitchFamily="2" charset="0"/>
              </a:rPr>
              <a:t>विभाग</a:t>
            </a:r>
            <a:endParaRPr lang="en-US" sz="2800" b="1" dirty="0" smtClean="0">
              <a:latin typeface="DVOT-Yogesh" pitchFamily="2" charset="0"/>
              <a:cs typeface="DVOT-Yogesh" pitchFamily="2" charset="0"/>
            </a:endParaRPr>
          </a:p>
          <a:p>
            <a:pPr algn="ctr"/>
            <a:r>
              <a:rPr lang="en-US" sz="2800" b="1" dirty="0" smtClean="0">
                <a:latin typeface="DVOT-Yogesh" pitchFamily="2" charset="0"/>
                <a:cs typeface="DVOT-Yogesh" pitchFamily="2" charset="0"/>
              </a:rPr>
              <a:t>-----:</a:t>
            </a:r>
            <a:r>
              <a:rPr lang="en-US" sz="2800" b="1" dirty="0" err="1" smtClean="0">
                <a:latin typeface="DVOT-Yogesh" pitchFamily="2" charset="0"/>
                <a:cs typeface="DVOT-Yogesh" pitchFamily="2" charset="0"/>
              </a:rPr>
              <a:t>कार्यालय</a:t>
            </a:r>
            <a:r>
              <a:rPr lang="en-US" sz="2800" b="1" dirty="0" smtClean="0">
                <a:latin typeface="DVOT-Yogesh" pitchFamily="2" charset="0"/>
                <a:cs typeface="DVOT-Yogesh" pitchFamily="2" charset="0"/>
              </a:rPr>
              <a:t>:-----</a:t>
            </a:r>
          </a:p>
          <a:p>
            <a:pPr algn="ctr"/>
            <a:r>
              <a:rPr lang="en-US" sz="2800" b="1" dirty="0" err="1" smtClean="0">
                <a:latin typeface="DVOT-Yogesh" pitchFamily="2" charset="0"/>
                <a:cs typeface="DVOT-Yogesh" pitchFamily="2" charset="0"/>
              </a:rPr>
              <a:t>सह</a:t>
            </a:r>
            <a:r>
              <a:rPr lang="en-US" sz="28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800" b="1" dirty="0" err="1" smtClean="0"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sz="28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800" b="1" dirty="0" err="1" smtClean="0"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2800" b="1" dirty="0" smtClean="0">
                <a:latin typeface="DVOT-Yogesh" pitchFamily="2" charset="0"/>
                <a:cs typeface="DVOT-Yogesh" pitchFamily="2" charset="0"/>
              </a:rPr>
              <a:t> वर्ग-2,जालना क्र.3 </a:t>
            </a:r>
            <a:r>
              <a:rPr lang="en-US" sz="2800" b="1" dirty="0" err="1" smtClean="0">
                <a:latin typeface="DVOT-Yogesh" pitchFamily="2" charset="0"/>
                <a:cs typeface="DVOT-Yogesh" pitchFamily="2" charset="0"/>
              </a:rPr>
              <a:t>यांची</a:t>
            </a:r>
            <a:r>
              <a:rPr lang="en-US" sz="2800" b="1" dirty="0" smtClean="0">
                <a:latin typeface="DVOT-Yogesh" pitchFamily="2" charset="0"/>
                <a:cs typeface="DVOT-Yogesh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दिनांक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 07.01.2025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पासून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16.04.2025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पर्यंत</a:t>
            </a:r>
            <a:endParaRPr lang="en-US" sz="2000" b="1" dirty="0" smtClean="0"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“100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दिवसांची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कार्यालयीन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सुधारणांची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विशेष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मोहीम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.”</a:t>
            </a: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14290"/>
            <a:ext cx="1466854" cy="109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ajmud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500174"/>
            <a:ext cx="235745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aha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214290"/>
            <a:ext cx="1724022" cy="1000132"/>
          </a:xfrm>
          <a:prstGeom prst="rect">
            <a:avLst/>
          </a:prstGeom>
        </p:spPr>
      </p:pic>
    </p:spTree>
  </p:cSld>
  <p:clrMapOvr>
    <a:masterClrMapping/>
  </p:clrMapOvr>
  <p:transition advTm="6000">
    <p:dissolve/>
    <p:sndAc>
      <p:stSnd loop="1"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714380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5.कार्यालयीन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सोई</a:t>
            </a:r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सुविधा</a:t>
            </a:r>
            <a:endParaRPr lang="en-IN" sz="28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कार्यालयात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येणाऱ्या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नागरीकांना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कायमस्वरुपी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स्वच्छ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पिण्याच्या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पाण्याची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व्यवस्था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उपलब्ध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कर्मचारी,महिला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कर्मचारी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अभ्यागंत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यांचेसाठी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स्वच्छ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प्रसाधनगृहाची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सुविधा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अभ्यागतासाठी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प्रतिक्षालय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कार्यालयामध्ये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दर्शणी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भागावर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नामफलक,दिशादर्शक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फलक,सुचना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फलक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लावण्यात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आलेले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buNone/>
            </a:pPr>
            <a:endParaRPr lang="en-IN" dirty="0">
              <a:latin typeface="DVOT-Yogesh" pitchFamily="2" charset="0"/>
              <a:cs typeface="DVOT-Yoge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2862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 descr="IMG_20250424_160957428_HDR_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730" b="10938"/>
          <a:stretch>
            <a:fillRect/>
          </a:stretch>
        </p:blipFill>
        <p:spPr>
          <a:xfrm>
            <a:off x="357158" y="857232"/>
            <a:ext cx="2857520" cy="5572164"/>
          </a:xfrm>
        </p:spPr>
      </p:pic>
      <p:pic>
        <p:nvPicPr>
          <p:cNvPr id="6" name="Picture 5" descr="IMG_20250424_161643304_HDR_AE.jpg"/>
          <p:cNvPicPr>
            <a:picLocks noChangeAspect="1"/>
          </p:cNvPicPr>
          <p:nvPr/>
        </p:nvPicPr>
        <p:blipFill>
          <a:blip r:embed="rId3" cstate="print"/>
          <a:srcRect r="9220"/>
          <a:stretch>
            <a:fillRect/>
          </a:stretch>
        </p:blipFill>
        <p:spPr>
          <a:xfrm>
            <a:off x="6072198" y="857232"/>
            <a:ext cx="2500330" cy="3214710"/>
          </a:xfrm>
          <a:prstGeom prst="rect">
            <a:avLst/>
          </a:prstGeom>
        </p:spPr>
      </p:pic>
      <p:pic>
        <p:nvPicPr>
          <p:cNvPr id="7" name="Picture 6" descr="IMG_20250424_155400558_HDR_AE.jpg"/>
          <p:cNvPicPr>
            <a:picLocks noChangeAspect="1"/>
          </p:cNvPicPr>
          <p:nvPr/>
        </p:nvPicPr>
        <p:blipFill>
          <a:blip r:embed="rId4" cstate="print"/>
          <a:srcRect l="10937" t="8333" r="26563" b="4166"/>
          <a:stretch>
            <a:fillRect/>
          </a:stretch>
        </p:blipFill>
        <p:spPr>
          <a:xfrm>
            <a:off x="3214678" y="4071918"/>
            <a:ext cx="2786082" cy="2357478"/>
          </a:xfrm>
          <a:prstGeom prst="rect">
            <a:avLst/>
          </a:prstGeom>
        </p:spPr>
      </p:pic>
      <p:pic>
        <p:nvPicPr>
          <p:cNvPr id="8" name="Picture 7" descr="IMG-20250320-WA0042.jpg"/>
          <p:cNvPicPr>
            <a:picLocks noChangeAspect="1"/>
          </p:cNvPicPr>
          <p:nvPr/>
        </p:nvPicPr>
        <p:blipFill>
          <a:blip r:embed="rId5"/>
          <a:srcRect l="9460" t="2222" r="49057" b="2222"/>
          <a:stretch>
            <a:fillRect/>
          </a:stretch>
        </p:blipFill>
        <p:spPr>
          <a:xfrm>
            <a:off x="6000760" y="4143380"/>
            <a:ext cx="2571768" cy="2286016"/>
          </a:xfrm>
          <a:prstGeom prst="rect">
            <a:avLst/>
          </a:prstGeom>
        </p:spPr>
      </p:pic>
      <p:pic>
        <p:nvPicPr>
          <p:cNvPr id="9" name="Picture 8" descr="IMG_20250428_110016349_HDR_AE.jpg"/>
          <p:cNvPicPr>
            <a:picLocks noChangeAspect="1"/>
          </p:cNvPicPr>
          <p:nvPr/>
        </p:nvPicPr>
        <p:blipFill>
          <a:blip r:embed="rId6" cstate="print"/>
          <a:srcRect l="27768" r="27768"/>
          <a:stretch>
            <a:fillRect/>
          </a:stretch>
        </p:blipFill>
        <p:spPr>
          <a:xfrm>
            <a:off x="3214678" y="857232"/>
            <a:ext cx="285752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क्षेत्रीय</a:t>
            </a:r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कार्यालयांना</a:t>
            </a:r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भेटी</a:t>
            </a:r>
            <a:endParaRPr lang="en-IN" sz="28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err="1" smtClean="0">
                <a:latin typeface="DVOT-Yogesh" pitchFamily="2" charset="0"/>
                <a:cs typeface="DVOT-Yogesh" pitchFamily="2" charset="0"/>
              </a:rPr>
              <a:t>सदर</a:t>
            </a:r>
            <a:r>
              <a:rPr lang="en-IN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latin typeface="DVOT-Yogesh" pitchFamily="2" charset="0"/>
                <a:cs typeface="DVOT-Yogesh" pitchFamily="2" charset="0"/>
              </a:rPr>
              <a:t>विषय</a:t>
            </a:r>
            <a:r>
              <a:rPr lang="en-IN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latin typeface="DVOT-Yogesh" pitchFamily="2" charset="0"/>
                <a:cs typeface="DVOT-Yogesh" pitchFamily="2" charset="0"/>
              </a:rPr>
              <a:t>या</a:t>
            </a:r>
            <a:r>
              <a:rPr lang="en-IN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latin typeface="DVOT-Yogesh" pitchFamily="2" charset="0"/>
                <a:cs typeface="DVOT-Yogesh" pitchFamily="2" charset="0"/>
              </a:rPr>
              <a:t>कार्यालयास</a:t>
            </a:r>
            <a:r>
              <a:rPr lang="en-IN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latin typeface="DVOT-Yogesh" pitchFamily="2" charset="0"/>
                <a:cs typeface="DVOT-Yogesh" pitchFamily="2" charset="0"/>
              </a:rPr>
              <a:t>लागु</a:t>
            </a:r>
            <a:r>
              <a:rPr lang="en-IN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latin typeface="DVOT-Yogesh" pitchFamily="2" charset="0"/>
                <a:cs typeface="DVOT-Yogesh" pitchFamily="2" charset="0"/>
              </a:rPr>
              <a:t>नाही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7.ई-ऑफीस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प्रणाली</a:t>
            </a:r>
            <a:endParaRPr lang="en-IN" sz="28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सदर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प्रणाली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अंतर्गत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कार्यालयातील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अधिकारी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कर्मचारी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यांनी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प्रशिक्षण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पुर्ण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केलेले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असुन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सर्वांचे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Government mail ID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तयार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केलेले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सदरील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प्रणाली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अंतर्गत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सर्व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कर्मचारी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यांनी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Government mail ID Activate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कवच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ॲप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डाऊनलोड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केलेले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  <a:endParaRPr lang="en-IN" sz="2000" b="1" dirty="0"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4" name="Picture 3" descr="Screenshot_20250428-104015.Drive.png"/>
          <p:cNvPicPr>
            <a:picLocks noChangeAspect="1"/>
          </p:cNvPicPr>
          <p:nvPr/>
        </p:nvPicPr>
        <p:blipFill>
          <a:blip r:embed="rId2"/>
          <a:srcRect l="3688" t="40625" r="3688" b="37500"/>
          <a:stretch>
            <a:fillRect/>
          </a:stretch>
        </p:blipFill>
        <p:spPr>
          <a:xfrm>
            <a:off x="4143372" y="3214686"/>
            <a:ext cx="5000628" cy="3643314"/>
          </a:xfrm>
          <a:prstGeom prst="rect">
            <a:avLst/>
          </a:prstGeom>
        </p:spPr>
      </p:pic>
      <p:pic>
        <p:nvPicPr>
          <p:cNvPr id="5" name="Picture 4" descr="Screenshot_20250428-105507.Kavach.png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>
          <a:xfrm>
            <a:off x="500034" y="3214686"/>
            <a:ext cx="3571900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8.आर्थिक व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औदयोगिक</a:t>
            </a:r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गुंतवणूकीस</a:t>
            </a:r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प्रोत्साहन</a:t>
            </a:r>
            <a:endParaRPr lang="en-IN" sz="28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एम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आय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डी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मधिल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उदयोजकांना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शासनातर्फे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शुल्कात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वेळोवेळी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निर्गमित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केलेल्या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माफीबाबत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माहिती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पुरविली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जाते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बांधकाम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व्यावसायीकांना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मोठया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गृहप्रकल्पांबाबत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शासनाच्या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ई-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रजिष्ट्रेशन,रेरा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बाबत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अवगत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येते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महिला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खरेदीदार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यांना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निवासी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मिळकत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खरेदीमध्ये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शुल्कात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1%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माफी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असल्याबाबत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पक्षकारांना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माहिती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दिली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जाते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कृषी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उत्पन्न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बाजार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समितीच्या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कर्मचाऱ्यांना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नोंदणीकृत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भाडेकराराचे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महत्व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पटवुन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दिले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जाते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  </a:t>
            </a:r>
            <a:endParaRPr lang="en-IN" sz="2000" b="1" dirty="0">
              <a:latin typeface="DVOT-Yogesh" pitchFamily="2" charset="0"/>
              <a:cs typeface="DVOT-Yoge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en-IN" sz="2200" b="1" dirty="0" err="1" smtClean="0">
                <a:latin typeface="DVOT-Yogesh" pitchFamily="2" charset="0"/>
                <a:cs typeface="DVOT-Yogesh" pitchFamily="2" charset="0"/>
              </a:rPr>
              <a:t>कृषी</a:t>
            </a:r>
            <a:r>
              <a:rPr lang="en-IN" sz="2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200" b="1" dirty="0" err="1" smtClean="0">
                <a:latin typeface="DVOT-Yogesh" pitchFamily="2" charset="0"/>
                <a:cs typeface="DVOT-Yogesh" pitchFamily="2" charset="0"/>
              </a:rPr>
              <a:t>उत्पन्न</a:t>
            </a:r>
            <a:r>
              <a:rPr lang="en-IN" sz="2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200" b="1" dirty="0" err="1" smtClean="0">
                <a:latin typeface="DVOT-Yogesh" pitchFamily="2" charset="0"/>
                <a:cs typeface="DVOT-Yogesh" pitchFamily="2" charset="0"/>
              </a:rPr>
              <a:t>बाजार</a:t>
            </a:r>
            <a:r>
              <a:rPr lang="en-IN" sz="2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200" b="1" dirty="0" err="1" smtClean="0">
                <a:latin typeface="DVOT-Yogesh" pitchFamily="2" charset="0"/>
                <a:cs typeface="DVOT-Yogesh" pitchFamily="2" charset="0"/>
              </a:rPr>
              <a:t>समितीचे</a:t>
            </a:r>
            <a:r>
              <a:rPr lang="en-IN" sz="2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200" b="1" dirty="0" err="1" smtClean="0">
                <a:latin typeface="DVOT-Yogesh" pitchFamily="2" charset="0"/>
                <a:cs typeface="DVOT-Yogesh" pitchFamily="2" charset="0"/>
              </a:rPr>
              <a:t>कर्मचारी</a:t>
            </a:r>
            <a:r>
              <a:rPr lang="en-IN" sz="2200" b="1" dirty="0" smtClean="0">
                <a:latin typeface="DVOT-Yogesh" pitchFamily="2" charset="0"/>
                <a:cs typeface="DVOT-Yogesh" pitchFamily="2" charset="0"/>
              </a:rPr>
              <a:t>  </a:t>
            </a:r>
            <a:r>
              <a:rPr lang="en-IN" sz="2200" b="1" dirty="0" err="1" smtClean="0">
                <a:latin typeface="DVOT-Yogesh" pitchFamily="2" charset="0"/>
                <a:cs typeface="DVOT-Yogesh" pitchFamily="2" charset="0"/>
              </a:rPr>
              <a:t>यांना</a:t>
            </a:r>
            <a:r>
              <a:rPr lang="en-IN" sz="2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200" b="1" dirty="0" err="1" smtClean="0">
                <a:latin typeface="DVOT-Yogesh" pitchFamily="2" charset="0"/>
                <a:cs typeface="DVOT-Yogesh" pitchFamily="2" charset="0"/>
              </a:rPr>
              <a:t>नोंदणीकृत</a:t>
            </a:r>
            <a:r>
              <a:rPr lang="en-IN" sz="2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200" b="1" dirty="0" err="1" smtClean="0">
                <a:latin typeface="DVOT-Yogesh" pitchFamily="2" charset="0"/>
                <a:cs typeface="DVOT-Yogesh" pitchFamily="2" charset="0"/>
              </a:rPr>
              <a:t>भाडेकरारबाबत</a:t>
            </a:r>
            <a:r>
              <a:rPr lang="en-IN" sz="2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200" b="1" dirty="0" err="1" smtClean="0">
                <a:latin typeface="DVOT-Yogesh" pitchFamily="2" charset="0"/>
                <a:cs typeface="DVOT-Yogesh" pitchFamily="2" charset="0"/>
              </a:rPr>
              <a:t>माहिती</a:t>
            </a:r>
            <a:r>
              <a:rPr lang="en-IN" sz="2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200" b="1" dirty="0" err="1" smtClean="0">
                <a:latin typeface="DVOT-Yogesh" pitchFamily="2" charset="0"/>
                <a:cs typeface="DVOT-Yogesh" pitchFamily="2" charset="0"/>
              </a:rPr>
              <a:t>देतांना</a:t>
            </a:r>
            <a:r>
              <a:rPr lang="en-IN" sz="2200" b="1" dirty="0" smtClean="0"/>
              <a:t>.</a:t>
            </a:r>
            <a:endParaRPr lang="en-IN" sz="2200" b="1" dirty="0"/>
          </a:p>
        </p:txBody>
      </p:sp>
      <p:pic>
        <p:nvPicPr>
          <p:cNvPr id="4" name="Content Placeholder 3" descr="IMG_20250424_165920879_HDR_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071546"/>
            <a:ext cx="4000528" cy="4643470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en-IN" sz="2600" b="1" dirty="0" smtClean="0">
                <a:latin typeface="DVOT-Yogesh" pitchFamily="2" charset="0"/>
                <a:cs typeface="DVOT-Yogesh" pitchFamily="2" charset="0"/>
              </a:rPr>
              <a:t>9.अधिकारी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</a:rPr>
              <a:t>कर्मचारी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</a:rPr>
              <a:t>प्रशिक्षण,सेवा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</a:rPr>
              <a:t>विषयक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</a:rPr>
              <a:t>बाबी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</a:rPr>
              <a:t>आणि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</a:rPr>
              <a:t>कृत्रीम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</a:rPr>
              <a:t>बुध्दीमत्ता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</a:rPr>
              <a:t>तंत्रज्ञानाचा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</a:rPr>
              <a:t>वापर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</a:rPr>
              <a:t> (AI)</a:t>
            </a:r>
            <a:endParaRPr lang="en-IN" sz="26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मा.वरिष्ठ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कार्यालयामार्फत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विभागातील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कर्मचारी,अधिकारी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यांना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वेळोवेळी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प्रशिक्षण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दिले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जाते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कृत्रिम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बुध्दीमत्ता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तंत्रज्ञानाच्या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अनुषंगिक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कोर्सेस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सुरु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आले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आहे.त्याअंतर्गत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i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-Got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प्रणालीवर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सर्व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अधिकारी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कर्मचारी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यांनी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विहीत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केलेले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कोर्स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पुर्ण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केलेले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endParaRPr lang="en-IN" sz="20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0006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6" name="Picture 5" descr="Screenshot_20250428-104549.Drive.png"/>
          <p:cNvPicPr>
            <a:picLocks noChangeAspect="1"/>
          </p:cNvPicPr>
          <p:nvPr/>
        </p:nvPicPr>
        <p:blipFill>
          <a:blip r:embed="rId2"/>
          <a:srcRect t="2500"/>
          <a:stretch>
            <a:fillRect/>
          </a:stretch>
        </p:blipFill>
        <p:spPr>
          <a:xfrm>
            <a:off x="4786314" y="3071810"/>
            <a:ext cx="4357686" cy="3000396"/>
          </a:xfrm>
          <a:prstGeom prst="rect">
            <a:avLst/>
          </a:prstGeom>
        </p:spPr>
      </p:pic>
      <p:pic>
        <p:nvPicPr>
          <p:cNvPr id="7" name="Picture 6" descr="IMG-20250426-WA0025.jpg"/>
          <p:cNvPicPr>
            <a:picLocks noChangeAspect="1"/>
          </p:cNvPicPr>
          <p:nvPr/>
        </p:nvPicPr>
        <p:blipFill>
          <a:blip r:embed="rId3"/>
          <a:srcRect t="14286" b="14285"/>
          <a:stretch>
            <a:fillRect/>
          </a:stretch>
        </p:blipFill>
        <p:spPr>
          <a:xfrm>
            <a:off x="762000" y="3071810"/>
            <a:ext cx="4024314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10.नाविन्यपूर्ण 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उपक्रम</a:t>
            </a:r>
            <a:endParaRPr lang="en-IN" sz="28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कार्यालयात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येणाऱ्या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महिला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भगिनींसाठी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हिरकणी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कक्षाची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व्यवस्था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आलेली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hi-IN" sz="2000" b="1" dirty="0" smtClean="0">
                <a:latin typeface="DVOT-Yogesh" pitchFamily="2" charset="0"/>
                <a:cs typeface="DVOT-Yogesh" pitchFamily="2" charset="0"/>
              </a:rPr>
              <a:t>जेष्ठ नागरिक/सैनिक/गर्भवती महिला/कडेवर मुल असलेल्या महिला यांना दस्त नोंदणीसाठी प्रथम प्राधान्य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दिले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जाते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पक्षकार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यांना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मुल्यांकन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नक्कल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अर्ज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कार्यालयामार्फत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उपलब्ध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देण्यात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आलेला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कार्यालयाच्या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दर्शनी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भागात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लावण्यात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आलेल्या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फलक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/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सुविचार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द्वारे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पर्यावरण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विषयक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/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सामाजिक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संदेश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देण्यात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आला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  <a:endParaRPr lang="en-IN" sz="2000" b="1" dirty="0">
              <a:latin typeface="DVOT-Yogesh" pitchFamily="2" charset="0"/>
              <a:cs typeface="DVOT-Yoge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5719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 descr="IMG-20250403-WA00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298" t="10212" r="28299" b="53160"/>
          <a:stretch>
            <a:fillRect/>
          </a:stretch>
        </p:blipFill>
        <p:spPr>
          <a:xfrm>
            <a:off x="857224" y="1071546"/>
            <a:ext cx="7215238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1.संकेतस्थळ</a:t>
            </a:r>
            <a:endParaRPr lang="en-IN" sz="28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3244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विभागाचे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  <a:hlinkClick r:id="rId2"/>
              </a:rPr>
              <a:t>www.igrmaharashtra.gov.in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हे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अदयावत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व 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सुलभ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संकेतस्थळ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उपलब्ध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देण्यात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आलेले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असुन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संकेतस्थळावर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लोकसेवा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हक्क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अधिनियमांतर्गत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एकुण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16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ऑनलाईन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सेवा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या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संकेतस्थळावर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उपलब्ध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माहितीचे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स्वयंप्रकटीकरण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अंतर्गत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विभागाच्या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वेब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साईटवर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ई-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शोध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या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टॅब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खाली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दस्त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निहाय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मिळकत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निहाय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विनाशुल्क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शोध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उपलब्ध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देण्यात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आलेला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संकेतस्थळावर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मेन्यु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बार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मध्ये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नागरिकांसाठी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या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टॅब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खाली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माहिती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अधिकार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अधिनियम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अंतर्गत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विभागाविषयीची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माहिती,जन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माहिती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अधिकारी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अपिलीय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प्राधिकारीविषयी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माहिती,अर्ज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उपलब्ध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देण्यात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आलेले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/>
            <a:endParaRPr lang="en-US" sz="2000" b="1" dirty="0" smtClean="0">
              <a:latin typeface="DVOT-Yogesh" pitchFamily="2" charset="0"/>
              <a:cs typeface="DVOT-Yogesh" pitchFamily="2" charset="0"/>
            </a:endParaRPr>
          </a:p>
          <a:p>
            <a:pPr algn="just"/>
            <a:endParaRPr lang="en-US" sz="2000" b="1" dirty="0" smtClean="0">
              <a:latin typeface="DVOT-Yogesh" pitchFamily="2" charset="0"/>
              <a:cs typeface="DVOT-Yogesh" pitchFamily="2" charset="0"/>
            </a:endParaRPr>
          </a:p>
          <a:p>
            <a:endParaRPr lang="en-IN" sz="2000" b="1" dirty="0">
              <a:latin typeface="DVOT-Yogesh" pitchFamily="2" charset="0"/>
              <a:cs typeface="DVOT-Yoge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1431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 descr="Screenshot_20250424-1409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370" b="29629"/>
          <a:stretch>
            <a:fillRect/>
          </a:stretch>
        </p:blipFill>
        <p:spPr>
          <a:xfrm>
            <a:off x="1285852" y="785794"/>
            <a:ext cx="657229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2.सुकर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जिवनमान</a:t>
            </a:r>
            <a:endParaRPr lang="en-IN" sz="28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विभागांतर्गत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नागरिकांना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पुरविल्या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जाणाऱ्या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सेवांच्या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कालावधीबाबतची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माहिती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नागरिकांची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सनद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लोकसेवा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हक्क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अधिनियम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अंतर्गत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सेवांचे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फलक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कार्यालयाच्या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दर्शनी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भागावर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लावण्यात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आलेली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मालमत्तेचे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मुल्य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जाणुन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घेणेकरीता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नागरिकांना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चालु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बाजारमुल्य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दर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तक्तेची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प्रत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उपलब्ध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देण्यात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आलेली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असल्याने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मालमत्तेच्या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मुल्यांकनात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पारदर्शकता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निर्माण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झालेली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नागरिकांना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दस्त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नोंदणीची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वेळ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आरक्षित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करणेकरीता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ई-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स्टेप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ईन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सेवा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उपलब्ध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देण्यात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आलेली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असल्याने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वेळेचा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अपव्यय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टाळण्यास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मदत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होत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latin typeface="DVOT-Yogesh" pitchFamily="2" charset="0"/>
              <a:cs typeface="DVOT-Yogesh" pitchFamily="2" charset="0"/>
            </a:endParaRPr>
          </a:p>
          <a:p>
            <a:pPr algn="just"/>
            <a:endParaRPr lang="en-US" sz="2000" b="1" dirty="0" smtClean="0">
              <a:latin typeface="DVOT-Yogesh" pitchFamily="2" charset="0"/>
              <a:cs typeface="DVOT-Yoge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 descr="IMG_20250424_155257869_HDR_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58" r="4411" b="20037"/>
          <a:stretch>
            <a:fillRect/>
          </a:stretch>
        </p:blipFill>
        <p:spPr>
          <a:xfrm>
            <a:off x="428596" y="357166"/>
            <a:ext cx="3857652" cy="5357850"/>
          </a:xfrm>
        </p:spPr>
      </p:pic>
      <p:pic>
        <p:nvPicPr>
          <p:cNvPr id="5" name="Picture 4" descr="IMG_20250424_155202777_HDR_AE.jpg"/>
          <p:cNvPicPr>
            <a:picLocks noChangeAspect="1"/>
          </p:cNvPicPr>
          <p:nvPr/>
        </p:nvPicPr>
        <p:blipFill>
          <a:blip r:embed="rId3" cstate="print"/>
          <a:srcRect l="7407" t="2083" r="9259" b="21876"/>
          <a:stretch>
            <a:fillRect/>
          </a:stretch>
        </p:blipFill>
        <p:spPr>
          <a:xfrm>
            <a:off x="4357686" y="357166"/>
            <a:ext cx="428628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3.स्वच्छता</a:t>
            </a:r>
            <a:endParaRPr lang="en-IN" sz="28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 algn="just"/>
            <a:endParaRPr lang="en-IN" sz="2000" b="1" dirty="0" smtClean="0">
              <a:latin typeface="DVOT-Yogesh" pitchFamily="2" charset="0"/>
              <a:cs typeface="DVOT-Yogesh" pitchFamily="2" charset="0"/>
            </a:endParaRPr>
          </a:p>
          <a:p>
            <a:pPr algn="just"/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पुर्वीचे</a:t>
            </a:r>
            <a:endParaRPr lang="en-IN" sz="2000" b="1" dirty="0" smtClean="0">
              <a:latin typeface="DVOT-Yogesh" pitchFamily="2" charset="0"/>
              <a:cs typeface="DVOT-Yogesh" pitchFamily="2" charset="0"/>
            </a:endParaRPr>
          </a:p>
          <a:p>
            <a:pPr algn="just"/>
            <a:endParaRPr lang="en-IN" sz="2000" b="1" dirty="0" smtClean="0">
              <a:latin typeface="DVOT-Yogesh" pitchFamily="2" charset="0"/>
              <a:cs typeface="DVOT-Yogesh" pitchFamily="2" charset="0"/>
            </a:endParaRPr>
          </a:p>
          <a:p>
            <a:pPr algn="just"/>
            <a:endParaRPr lang="en-IN" sz="2000" b="1" dirty="0" smtClean="0">
              <a:latin typeface="DVOT-Yogesh" pitchFamily="2" charset="0"/>
              <a:cs typeface="DVOT-Yogesh" pitchFamily="2" charset="0"/>
            </a:endParaRPr>
          </a:p>
          <a:p>
            <a:pPr algn="just"/>
            <a:endParaRPr lang="en-IN" sz="2000" b="1" dirty="0" smtClean="0">
              <a:latin typeface="DVOT-Yogesh" pitchFamily="2" charset="0"/>
              <a:cs typeface="DVOT-Yogesh" pitchFamily="2" charset="0"/>
            </a:endParaRPr>
          </a:p>
          <a:p>
            <a:pPr algn="just"/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अभिलेख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निंदणीकरण                          </a:t>
            </a:r>
          </a:p>
          <a:p>
            <a:pPr algn="just"/>
            <a:endParaRPr lang="en-IN" sz="2000" b="1" dirty="0" smtClean="0">
              <a:latin typeface="DVOT-Yogesh" pitchFamily="2" charset="0"/>
              <a:cs typeface="DVOT-Yogesh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मुदतबाह्य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अभिलेख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नष्ट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करणेबाबतची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यादी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तसेच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जुन्या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निरुपयोगी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जड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वस्तुंची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विल्हेवाट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लावण्याची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यादी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मान्यतेस्तव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सादर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आलेली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जड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वस्तु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संग्रह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नोंदवही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अदयावत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आलेली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  <a:endParaRPr lang="en-IN" sz="2000" b="1" dirty="0"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5" name="Picture 4" descr="IMG20250424135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786058"/>
            <a:ext cx="1643074" cy="1143008"/>
          </a:xfrm>
          <a:prstGeom prst="rect">
            <a:avLst/>
          </a:prstGeom>
        </p:spPr>
      </p:pic>
      <p:pic>
        <p:nvPicPr>
          <p:cNvPr id="7" name="Picture 6" descr="IMG-20250424-WA0054.jpg"/>
          <p:cNvPicPr>
            <a:picLocks noChangeAspect="1"/>
          </p:cNvPicPr>
          <p:nvPr/>
        </p:nvPicPr>
        <p:blipFill>
          <a:blip r:embed="rId3" cstate="print"/>
          <a:srcRect l="7407" t="22223" r="5556" b="9524"/>
          <a:stretch>
            <a:fillRect/>
          </a:stretch>
        </p:blipFill>
        <p:spPr>
          <a:xfrm>
            <a:off x="4929190" y="2786058"/>
            <a:ext cx="1785950" cy="1143008"/>
          </a:xfrm>
          <a:prstGeom prst="rect">
            <a:avLst/>
          </a:prstGeom>
        </p:spPr>
      </p:pic>
      <p:pic>
        <p:nvPicPr>
          <p:cNvPr id="8" name="Picture 7" descr="IMG-20250424-WA0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428736"/>
            <a:ext cx="2500330" cy="107157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000232" y="1785926"/>
            <a:ext cx="64294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 descr="IMG_20250420_162022629_HDR_AE.jpg"/>
          <p:cNvPicPr>
            <a:picLocks noChangeAspect="1"/>
          </p:cNvPicPr>
          <p:nvPr/>
        </p:nvPicPr>
        <p:blipFill>
          <a:blip r:embed="rId5" cstate="print"/>
          <a:srcRect t="9375" b="3125"/>
          <a:stretch>
            <a:fillRect/>
          </a:stretch>
        </p:blipFill>
        <p:spPr>
          <a:xfrm>
            <a:off x="6786578" y="2786058"/>
            <a:ext cx="1785950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कार्यालयीन</a:t>
            </a:r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सुधारणा</a:t>
            </a:r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पुर्वी</a:t>
            </a:r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नंतर</a:t>
            </a:r>
            <a:endParaRPr lang="en-IN" sz="2800" b="1" dirty="0"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4" name="Content Placeholder 3" descr="IMG_20250403_110641346_PORTRA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0572" y="714356"/>
            <a:ext cx="2933428" cy="3071834"/>
          </a:xfrm>
        </p:spPr>
      </p:pic>
      <p:pic>
        <p:nvPicPr>
          <p:cNvPr id="6" name="Picture 5" descr="IMG-20250322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714356"/>
            <a:ext cx="3071834" cy="3071834"/>
          </a:xfrm>
          <a:prstGeom prst="rect">
            <a:avLst/>
          </a:prstGeom>
        </p:spPr>
      </p:pic>
      <p:pic>
        <p:nvPicPr>
          <p:cNvPr id="7" name="Picture 6" descr="IMG-20250322-WA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14356"/>
            <a:ext cx="3143240" cy="3071834"/>
          </a:xfrm>
          <a:prstGeom prst="rect">
            <a:avLst/>
          </a:prstGeom>
        </p:spPr>
      </p:pic>
      <p:pic>
        <p:nvPicPr>
          <p:cNvPr id="8" name="Picture 7" descr="IMG-20250424-WA00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786190"/>
            <a:ext cx="2928926" cy="3071810"/>
          </a:xfrm>
          <a:prstGeom prst="rect">
            <a:avLst/>
          </a:prstGeom>
        </p:spPr>
      </p:pic>
      <p:pic>
        <p:nvPicPr>
          <p:cNvPr id="9" name="Picture 8" descr="IMG_20250420_162022629_HDR_A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3786190"/>
            <a:ext cx="3071801" cy="3071810"/>
          </a:xfrm>
          <a:prstGeom prst="rect">
            <a:avLst/>
          </a:prstGeom>
        </p:spPr>
      </p:pic>
      <p:pic>
        <p:nvPicPr>
          <p:cNvPr id="10" name="Picture 9" descr="IMG_20250424_164758741_HDR_A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3786190"/>
            <a:ext cx="3071834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smtClean="0">
                <a:latin typeface="DVOT-Yogesh" pitchFamily="2" charset="0"/>
                <a:cs typeface="DVOT-Yogesh" pitchFamily="2" charset="0"/>
              </a:rPr>
              <a:t>4.तक्रार </a:t>
            </a:r>
            <a:r>
              <a:rPr lang="en-IN" sz="2800" b="1" dirty="0" err="1" smtClean="0">
                <a:latin typeface="DVOT-Yogesh" pitchFamily="2" charset="0"/>
                <a:cs typeface="DVOT-Yogesh" pitchFamily="2" charset="0"/>
              </a:rPr>
              <a:t>निवारण</a:t>
            </a:r>
            <a:endParaRPr lang="en-IN" sz="28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आपले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सरकार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पोर्टल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तसेच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पी.जी.पोर्टल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वरील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तक्रारींचे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नियमीतपणे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विहीत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मुदतीत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निराकरण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येते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दोन्ही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पोर्टलवर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आजरोजी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तक्रार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प्रलंबित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नाही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सह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कार्यालयात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येणाऱ्या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अभ्यागंताना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भेटीसाठी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सह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कार्यालयात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सकाळी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9.45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ते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सायंकाळी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6.15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पर्यंत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उपलब्ध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मा.जिल्हाधिकारी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कार्यालय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जालना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यांचे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अध्यक्षतेखाली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वेळोवेळी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होणाऱ्या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लोकशाही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दिनाबाबत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या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कार्यालयातर्फे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प्रसिध्दी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दिली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जाते</a:t>
            </a:r>
            <a:r>
              <a:rPr lang="en-IN" sz="2000" b="1" dirty="0" smtClean="0">
                <a:latin typeface="DVOT-Yogesh" pitchFamily="2" charset="0"/>
                <a:cs typeface="DVOT-Yogesh" pitchFamily="2" charset="0"/>
              </a:rPr>
              <a:t>.</a:t>
            </a:r>
          </a:p>
          <a:p>
            <a:pPr>
              <a:buNone/>
            </a:pPr>
            <a:endParaRPr lang="en-IN" sz="2000" b="1" dirty="0">
              <a:latin typeface="DVOT-Yogesh" pitchFamily="2" charset="0"/>
              <a:cs typeface="DVOT-Yoge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 descr="IMG_20250424_155627190_HDR_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98" b="246"/>
          <a:stretch>
            <a:fillRect/>
          </a:stretch>
        </p:blipFill>
        <p:spPr>
          <a:xfrm>
            <a:off x="500034" y="1000108"/>
            <a:ext cx="3714776" cy="5000660"/>
          </a:xfrm>
        </p:spPr>
      </p:pic>
      <p:pic>
        <p:nvPicPr>
          <p:cNvPr id="5" name="Picture 4" descr="IMG_20250424_155604100_HDR_AE.jpg"/>
          <p:cNvPicPr>
            <a:picLocks noChangeAspect="1"/>
          </p:cNvPicPr>
          <p:nvPr/>
        </p:nvPicPr>
        <p:blipFill>
          <a:blip r:embed="rId3" cstate="print"/>
          <a:srcRect l="18519" t="4166" r="6172" b="-1390"/>
          <a:stretch>
            <a:fillRect/>
          </a:stretch>
        </p:blipFill>
        <p:spPr>
          <a:xfrm>
            <a:off x="4286248" y="1071546"/>
            <a:ext cx="4500594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530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महाराष्ट्र शासन     </vt:lpstr>
      <vt:lpstr>1.संकेतस्थळ</vt:lpstr>
      <vt:lpstr>Slide 3</vt:lpstr>
      <vt:lpstr>2.सुकर जिवनमान</vt:lpstr>
      <vt:lpstr>Slide 5</vt:lpstr>
      <vt:lpstr>3.स्वच्छता</vt:lpstr>
      <vt:lpstr>कार्यालयीन सुधारणा पुर्वी व नंतर</vt:lpstr>
      <vt:lpstr>4.तक्रार निवारण</vt:lpstr>
      <vt:lpstr>Slide 9</vt:lpstr>
      <vt:lpstr>5.कार्यालयीन सोई सुविधा</vt:lpstr>
      <vt:lpstr>Slide 11</vt:lpstr>
      <vt:lpstr>क्षेत्रीय कार्यालयांना भेटी</vt:lpstr>
      <vt:lpstr>7.ई-ऑफीस प्रणाली</vt:lpstr>
      <vt:lpstr>8.आर्थिक व औदयोगिक गुंतवणूकीस प्रोत्साहन</vt:lpstr>
      <vt:lpstr>कृषी उत्पन्न बाजार समितीचे कर्मचारी  यांना नोंदणीकृत भाडेकरारबाबत माहिती देतांना.</vt:lpstr>
      <vt:lpstr>9.अधिकारी कर्मचारी प्रशिक्षण,सेवा विषयक बाबी आणि कृत्रीम बुध्दीमत्ता तंत्रज्ञानाचा वापर (AI)</vt:lpstr>
      <vt:lpstr>10.नाविन्यपूर्ण  उपक्रम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महाराष्ट्र शासन राजपत्र</dc:title>
  <dc:creator>C zone</dc:creator>
  <cp:lastModifiedBy>Windows User</cp:lastModifiedBy>
  <cp:revision>112</cp:revision>
  <dcterms:created xsi:type="dcterms:W3CDTF">2006-08-16T00:00:00Z</dcterms:created>
  <dcterms:modified xsi:type="dcterms:W3CDTF">2025-04-28T11:54:27Z</dcterms:modified>
</cp:coreProperties>
</file>